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A69100-5125-49ED-A3B8-5E6A6E70C03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DEC42C6F-7806-4C45-B4EB-CE412537DB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7EFD6C3-8F8E-45F5-8272-1013F9751EFE}"/>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5" name="Нижний колонтитул 4">
            <a:extLst>
              <a:ext uri="{FF2B5EF4-FFF2-40B4-BE49-F238E27FC236}">
                <a16:creationId xmlns:a16="http://schemas.microsoft.com/office/drawing/2014/main" id="{B8789BB9-7A09-43F6-92F6-8EAB6E8A475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595C4E3-6590-4121-9A0B-6974028DC1B5}"/>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3724217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400F63-197F-4ADA-974E-9CB7613077F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B3744189-3D83-49A2-8AFC-F8677E5705C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F6FB09-27BB-4E31-9307-A62E43A1C484}"/>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5" name="Нижний колонтитул 4">
            <a:extLst>
              <a:ext uri="{FF2B5EF4-FFF2-40B4-BE49-F238E27FC236}">
                <a16:creationId xmlns:a16="http://schemas.microsoft.com/office/drawing/2014/main" id="{877E1711-286B-401D-8A25-76F651C992E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D297543-AD35-491C-899A-C8A84987E45D}"/>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305877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81EE19B7-5B5D-49FB-A252-8AB3F8D73BCD}"/>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6D70044-F918-47B2-A0EF-33D70CDC93F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E452A87-E361-4100-BC9D-57A481481AF0}"/>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5" name="Нижний колонтитул 4">
            <a:extLst>
              <a:ext uri="{FF2B5EF4-FFF2-40B4-BE49-F238E27FC236}">
                <a16:creationId xmlns:a16="http://schemas.microsoft.com/office/drawing/2014/main" id="{C7565948-5968-4D81-BB77-55B19AE7A75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08F675A-A7E9-4838-B61A-7E169A1292C2}"/>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2037771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F014D3-D104-4CAE-9CC0-88BD78A5E87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6179CCD-FBB6-4F1B-9EFC-853E5F55D97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29DAAB7-F4CD-4478-9730-7BD2C65EE31A}"/>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5" name="Нижний колонтитул 4">
            <a:extLst>
              <a:ext uri="{FF2B5EF4-FFF2-40B4-BE49-F238E27FC236}">
                <a16:creationId xmlns:a16="http://schemas.microsoft.com/office/drawing/2014/main" id="{8BC1154F-27EB-44E2-B3E7-B0EF2F58827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37AE03B-B1E0-4EF3-908D-22EE2D5B7795}"/>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87992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E0C3E4-83A9-4202-9442-1139F337F1E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B428B7A-FAED-461E-AAD0-30CC9D8D51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0A61C78-FEC7-45E5-B151-024B8E0DBFA3}"/>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5" name="Нижний колонтитул 4">
            <a:extLst>
              <a:ext uri="{FF2B5EF4-FFF2-40B4-BE49-F238E27FC236}">
                <a16:creationId xmlns:a16="http://schemas.microsoft.com/office/drawing/2014/main" id="{1CCBB8C4-7E01-407D-9C84-69E0111FBEF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486F2BE-B915-4520-ABF4-404E25CCDB64}"/>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1559340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212C28-F6CC-422D-96A6-2BA92CAD236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4FD1480-A85B-4BD0-8BF8-45DD19EF6AB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1F0C349-35CA-4EE2-BA3B-4B9417C5231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93BD22B-89A0-45F8-80AC-6D871C7A7E00}"/>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6" name="Нижний колонтитул 5">
            <a:extLst>
              <a:ext uri="{FF2B5EF4-FFF2-40B4-BE49-F238E27FC236}">
                <a16:creationId xmlns:a16="http://schemas.microsoft.com/office/drawing/2014/main" id="{C8B6E2F6-53C1-45A5-AD77-7347B2FB707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8ABA60-59F7-4E6B-A5DE-47ACB81EAD44}"/>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1754763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61CA62-D1D7-4583-BA11-389A1FA8823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7C2671E5-512C-470E-B6A4-E3B408B77E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F41AE44-3C5B-44C7-8BA8-1B4665B12BA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FD3FF06-CE3C-4D05-BDA4-9B3905799B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1A22EAB-199B-4CE3-BAE8-2FCC953CE71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95A6DEC-8069-4328-89F9-267245A917CA}"/>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8" name="Нижний колонтитул 7">
            <a:extLst>
              <a:ext uri="{FF2B5EF4-FFF2-40B4-BE49-F238E27FC236}">
                <a16:creationId xmlns:a16="http://schemas.microsoft.com/office/drawing/2014/main" id="{6436063A-B8A8-40E5-B55D-F9FC6DF2C0A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BCDEA7B-F65C-426D-AB73-E2865F93DD47}"/>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1484491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61DA4B-9020-41C0-8758-5205291493C8}"/>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E687F2DE-ABAF-48E8-8ECF-C0B896D61741}"/>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4" name="Нижний колонтитул 3">
            <a:extLst>
              <a:ext uri="{FF2B5EF4-FFF2-40B4-BE49-F238E27FC236}">
                <a16:creationId xmlns:a16="http://schemas.microsoft.com/office/drawing/2014/main" id="{68E41899-BD76-4F6B-B918-A821BDE941E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AD60AEE2-D89A-4E4D-A973-96817B99836D}"/>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3929834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BDAF505-EA98-4BE2-A997-A90949018252}"/>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3" name="Нижний колонтитул 2">
            <a:extLst>
              <a:ext uri="{FF2B5EF4-FFF2-40B4-BE49-F238E27FC236}">
                <a16:creationId xmlns:a16="http://schemas.microsoft.com/office/drawing/2014/main" id="{438A0C8E-276B-4406-B49C-22F19DBCD73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A9DFBA1-CCE2-42C1-BD9F-8DAF8BC0E727}"/>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1311715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19FEEB-BCDF-4522-BD9B-07609EAE01A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69A5C08-3BEC-4E49-832B-73034E6976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00F56C8-BD08-43D4-A40A-AA855EB58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3FB1AF-01BD-40E1-9245-FFD80F108239}"/>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6" name="Нижний колонтитул 5">
            <a:extLst>
              <a:ext uri="{FF2B5EF4-FFF2-40B4-BE49-F238E27FC236}">
                <a16:creationId xmlns:a16="http://schemas.microsoft.com/office/drawing/2014/main" id="{ABA35EE7-2186-4513-9EF5-F6835EE8151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570B263-A241-4894-8847-A967D96E4663}"/>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4272559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458297-AC79-49F5-A32C-3591A255E99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21CE763-5119-478F-A6BB-CEFA82790A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5ADA4C7-A512-456D-829B-6A36C4B9AF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1672E0A-42B9-4427-9DFD-D88CEC3DF7CC}"/>
              </a:ext>
            </a:extLst>
          </p:cNvPr>
          <p:cNvSpPr>
            <a:spLocks noGrp="1"/>
          </p:cNvSpPr>
          <p:nvPr>
            <p:ph type="dt" sz="half" idx="10"/>
          </p:nvPr>
        </p:nvSpPr>
        <p:spPr/>
        <p:txBody>
          <a:bodyPr/>
          <a:lstStyle/>
          <a:p>
            <a:fld id="{0DED7A6C-A343-4677-A568-D295DFE14056}" type="datetimeFigureOut">
              <a:rPr lang="ru-RU" smtClean="0"/>
              <a:t>11.12.2022</a:t>
            </a:fld>
            <a:endParaRPr lang="ru-RU"/>
          </a:p>
        </p:txBody>
      </p:sp>
      <p:sp>
        <p:nvSpPr>
          <p:cNvPr id="6" name="Нижний колонтитул 5">
            <a:extLst>
              <a:ext uri="{FF2B5EF4-FFF2-40B4-BE49-F238E27FC236}">
                <a16:creationId xmlns:a16="http://schemas.microsoft.com/office/drawing/2014/main" id="{5CA0BA3B-6E49-4DB1-A668-9244FDAEDC0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7445ABA-27B5-452D-A52D-58E745844B81}"/>
              </a:ext>
            </a:extLst>
          </p:cNvPr>
          <p:cNvSpPr>
            <a:spLocks noGrp="1"/>
          </p:cNvSpPr>
          <p:nvPr>
            <p:ph type="sldNum" sz="quarter" idx="12"/>
          </p:nvPr>
        </p:nvSpPr>
        <p:spPr/>
        <p:txBody>
          <a:bodyPr/>
          <a:lstStyle/>
          <a:p>
            <a:fld id="{EC65EB2D-3DDE-4B0D-891B-630E8371402A}" type="slidenum">
              <a:rPr lang="ru-RU" smtClean="0"/>
              <a:t>‹#›</a:t>
            </a:fld>
            <a:endParaRPr lang="ru-RU"/>
          </a:p>
        </p:txBody>
      </p:sp>
    </p:spTree>
    <p:extLst>
      <p:ext uri="{BB962C8B-B14F-4D97-AF65-F5344CB8AC3E}">
        <p14:creationId xmlns:p14="http://schemas.microsoft.com/office/powerpoint/2010/main" val="338564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5DBC24-410A-4A82-9389-7D8720B932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B4906D6-F6DB-40F5-8FBF-BBDC884DC0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C44F58B-5032-4D9A-A322-A2FB3E40A0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D7A6C-A343-4677-A568-D295DFE14056}" type="datetimeFigureOut">
              <a:rPr lang="ru-RU" smtClean="0"/>
              <a:t>11.12.2022</a:t>
            </a:fld>
            <a:endParaRPr lang="ru-RU"/>
          </a:p>
        </p:txBody>
      </p:sp>
      <p:sp>
        <p:nvSpPr>
          <p:cNvPr id="5" name="Нижний колонтитул 4">
            <a:extLst>
              <a:ext uri="{FF2B5EF4-FFF2-40B4-BE49-F238E27FC236}">
                <a16:creationId xmlns:a16="http://schemas.microsoft.com/office/drawing/2014/main" id="{856FC9A7-E726-4B18-938A-6D9BC5B259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ECBE8455-A8BB-43F5-B5C2-FF2C6B8112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5EB2D-3DDE-4B0D-891B-630E8371402A}" type="slidenum">
              <a:rPr lang="ru-RU" smtClean="0"/>
              <a:t>‹#›</a:t>
            </a:fld>
            <a:endParaRPr lang="ru-RU"/>
          </a:p>
        </p:txBody>
      </p:sp>
    </p:spTree>
    <p:extLst>
      <p:ext uri="{BB962C8B-B14F-4D97-AF65-F5344CB8AC3E}">
        <p14:creationId xmlns:p14="http://schemas.microsoft.com/office/powerpoint/2010/main" val="1910934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CDD363AA-AD2A-48E3-B8B1-5C92DF1A03E3}"/>
              </a:ext>
            </a:extLst>
          </p:cNvPr>
          <p:cNvPicPr>
            <a:picLocks noChangeAspect="1"/>
          </p:cNvPicPr>
          <p:nvPr/>
        </p:nvPicPr>
        <p:blipFill>
          <a:blip r:embed="rId2"/>
          <a:stretch>
            <a:fillRect/>
          </a:stretch>
        </p:blipFill>
        <p:spPr>
          <a:xfrm>
            <a:off x="1140177" y="508000"/>
            <a:ext cx="10272889" cy="5588000"/>
          </a:xfrm>
          <a:prstGeom prst="rect">
            <a:avLst/>
          </a:prstGeom>
        </p:spPr>
      </p:pic>
    </p:spTree>
    <p:extLst>
      <p:ext uri="{BB962C8B-B14F-4D97-AF65-F5344CB8AC3E}">
        <p14:creationId xmlns:p14="http://schemas.microsoft.com/office/powerpoint/2010/main" val="144444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612603E-35A6-4AD6-8431-3FBFEC9E3465}"/>
              </a:ext>
            </a:extLst>
          </p:cNvPr>
          <p:cNvSpPr/>
          <p:nvPr/>
        </p:nvSpPr>
        <p:spPr>
          <a:xfrm>
            <a:off x="575733" y="271757"/>
            <a:ext cx="11334045" cy="3553730"/>
          </a:xfrm>
          <a:prstGeom prst="rect">
            <a:avLst/>
          </a:prstGeom>
        </p:spPr>
        <p:txBody>
          <a:bodyPr wrap="square">
            <a:spAutoFit/>
          </a:bodyPr>
          <a:lstStyle/>
          <a:p>
            <a:pPr>
              <a:lnSpc>
                <a:spcPct val="115000"/>
              </a:lnSpc>
              <a:spcAft>
                <a:spcPts val="0"/>
              </a:spcAft>
            </a:pPr>
            <a:r>
              <a:rPr lang="ru-RU" sz="1200" b="1" dirty="0">
                <a:latin typeface="Times New Roman" panose="02020603050405020304" pitchFamily="18" charset="0"/>
                <a:ea typeface="Times New Roman" panose="02020603050405020304" pitchFamily="18" charset="0"/>
                <a:cs typeface="Times New Roman" panose="02020603050405020304" pitchFamily="18" charset="0"/>
              </a:rPr>
              <a:t>История праздника</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0"/>
              </a:spcAft>
            </a:pPr>
            <a:r>
              <a:rPr lang="ru-RU" sz="1200" dirty="0">
                <a:latin typeface="Times New Roman" panose="02020603050405020304" pitchFamily="18" charset="0"/>
                <a:ea typeface="Times New Roman" panose="02020603050405020304" pitchFamily="18" charset="0"/>
              </a:rPr>
              <a:t>Всем нам хочется жить в мире,  свободном от войн и насилия. Об этом человечество мечтало во все времена. Но, к сожалению, в мире возникают военные конфликты, и потому наряду с мирными тружениками нашей стране нужны воины для защиты родного Отечества. Во все времена все народы защищали свою землю. В каждой стране есть свои герои. Наша Родина, Россия, - страна героическая. В тысячелетней ее истории военных лет в общей сложности было больше, чем годов мирных. </a:t>
            </a:r>
          </a:p>
          <a:p>
            <a:pPr>
              <a:lnSpc>
                <a:spcPct val="115000"/>
              </a:lnSpc>
              <a:spcAft>
                <a:spcPts val="0"/>
              </a:spcAft>
            </a:pPr>
            <a:r>
              <a:rPr lang="ru-RU" sz="1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6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До 1917 года в этот день (26 ноября по старому стилю) в России отмечался праздник георгиевских кавалеров</a:t>
            </a:r>
            <a:r>
              <a:rPr lang="ru-RU" sz="1100" dirty="0">
                <a:latin typeface="Times New Roman" panose="02020603050405020304" pitchFamily="18" charset="0"/>
                <a:ea typeface="Calibri" panose="020F0502020204030204" pitchFamily="34" charset="0"/>
                <a:cs typeface="Times New Roman" panose="02020603050405020304" pitchFamily="18" charset="0"/>
              </a:rPr>
              <a:t>, то есть тех, кто был награжден орденом Георгия Победоносца. Поэтому  день 9 декабря был выбран не случайно. </a:t>
            </a:r>
            <a:r>
              <a:rPr lang="ru-RU" sz="1200" dirty="0">
                <a:latin typeface="Times New Roman" panose="02020603050405020304" pitchFamily="18" charset="0"/>
                <a:ea typeface="Times New Roman" panose="02020603050405020304" pitchFamily="18" charset="0"/>
                <a:cs typeface="Times New Roman" panose="02020603050405020304" pitchFamily="18" charset="0"/>
              </a:rPr>
              <a:t> Статус высшей военной награды РФ был возвращен ордену в 2000 году. С 2007 года 9 декабря чествуют Героев Советского Союза, Героев Российской Федерации, кавалеров ордена Святого Георгия Победоносца и ордена Славы.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0"/>
              </a:spcAft>
            </a:pPr>
            <a:r>
              <a:rPr lang="ru-RU" sz="1200" dirty="0">
                <a:latin typeface="Times New Roman" panose="02020603050405020304" pitchFamily="18" charset="0"/>
                <a:ea typeface="Times New Roman" panose="02020603050405020304" pitchFamily="18" charset="0"/>
              </a:rPr>
              <a:t>Образ Георгия Победоносца уже не одно столетие является на Руси символом высочайшей воинской доблести, его считают покровителем нашей непобедимой Армии, икону святого Георгия можно найти в любом православном храме, а изображение битвы героя с драконом по праву украшает герб столицы. Кто же этот мужественный воин, где жил? Многие слышали   имя Георгия Победоносца ли, по крайней мере, видели его образ   на гербе Москвы, а также России, на монетах.  Но мало кто знает историю этого великомученика . Его не случайно нарекли своим покровителем такие страны как Россия, Англия, Грузия. По легенде Георгий Победоносец спас город от дракона. Если мы посмотрим на монеты достоинством 5, 10, 50 копеек, то  с обратной стороны увидим   изображение Георгия, который сидит на коне. Он пронзает копьем змея. Кстати, из-за всадника с копьём у монеты и пошло укрепившееся до наших дней название «копейка». Герб России - двуглавый орел является эмблемой нашего государства уже более полутысячи лет (утвержден в 1497 году). В 1993 году по указу Президента Российской Федерации двуглавый орел вновь был возвращен на российский герб.  На груди орла изображение Святого Георгия</a:t>
            </a:r>
            <a:r>
              <a:rPr lang="ru-RU" sz="1200" dirty="0">
                <a:latin typeface="Calibri" panose="020F0502020204030204" pitchFamily="34" charset="0"/>
                <a:ea typeface="Times New Roman" panose="02020603050405020304" pitchFamily="18" charset="0"/>
                <a:cs typeface="Times New Roman" panose="02020603050405020304" pitchFamily="18" charset="0"/>
              </a:rPr>
              <a:t>. </a:t>
            </a:r>
            <a:endParaRPr lang="ru-RU"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688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301F3EF2-66BC-4D96-9DFC-F5D50FDC2974}"/>
              </a:ext>
            </a:extLst>
          </p:cNvPr>
          <p:cNvPicPr>
            <a:picLocks noChangeAspect="1"/>
          </p:cNvPicPr>
          <p:nvPr/>
        </p:nvPicPr>
        <p:blipFill>
          <a:blip r:embed="rId2"/>
          <a:stretch>
            <a:fillRect/>
          </a:stretch>
        </p:blipFill>
        <p:spPr>
          <a:xfrm>
            <a:off x="1004711" y="225778"/>
            <a:ext cx="10566400" cy="5911370"/>
          </a:xfrm>
          <a:prstGeom prst="rect">
            <a:avLst/>
          </a:prstGeom>
        </p:spPr>
      </p:pic>
    </p:spTree>
    <p:extLst>
      <p:ext uri="{BB962C8B-B14F-4D97-AF65-F5344CB8AC3E}">
        <p14:creationId xmlns:p14="http://schemas.microsoft.com/office/powerpoint/2010/main" val="212292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F48768D-BF5A-4672-B9E5-3068DC4DBC0E}"/>
              </a:ext>
            </a:extLst>
          </p:cNvPr>
          <p:cNvSpPr/>
          <p:nvPr/>
        </p:nvSpPr>
        <p:spPr>
          <a:xfrm>
            <a:off x="1016000" y="670841"/>
            <a:ext cx="10622844" cy="3392660"/>
          </a:xfrm>
          <a:prstGeom prst="rect">
            <a:avLst/>
          </a:prstGeom>
        </p:spPr>
        <p:txBody>
          <a:bodyPr wrap="square">
            <a:spAutoFit/>
          </a:bodyPr>
          <a:lstStyle/>
          <a:p>
            <a:pPr algn="just">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Замечательный русский полководец Александр Васильевич Суворов, честь и слава России. 15 лет было ему, когда он поступил на военную службу, научился жить в разных условиях. А когда он стал офицером, то всегда берёг солдата, придумал “Науку побеждать”. Суворов любил повторять: “Воюют не числом, а умением” Взятие крепости Измаил вошло в историю русского воинства. Солдаты лезли по лестницам, цеплялись штыками, подсаживали друг друга, падали, вставали и снова лезли на стены. И Измаил пал, а Россия славила своего героя-победителя. Переход через Альпы. Предстояло немыслимое: осенью перейти высочайшие вершины Альп, покрытые льдом и снегом и одновременно сражаться с французами. “Мы, русские, мы всё одолеем”, - говорил Суворов, выводя армию из окружения. То под проливным дождём, то в метель ехал полководец, одетый в ветхий плащ и шляпу, не отставая от войска, терпел с ними голод и холод. За этот подвиг Суворову был причислен чин генералиссимуса. Император написал Суворову такие слова: “ Один Бог может наградить Вас за то, что Вы сделали! Нет наград, достойных вашей храбрости!” Орден Суворова для награждения командного состава за выдающиеся заслуги в руководстве боевыми операциями и за успехи в этих операциях в боях за Родину.</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Мудрый полководец Кутузов- первый полный кавалер. У деревни Бородино русская армия дала сражение французам. Каждый русский солдат сражался за двоих. Позднее сам Наполеон скажет: “Самое страшное из моих сражений было под Москвой, здесь я увидел, что русские непобедимы”.( На слайдах Памятники Кутузову в Петербурге и Москве. Москва. Кутузовский проспект. На памятнике надпись: “Сынам русского народа, одержавшим победу в Отечественной войне 1812 года”. В честь победы над французами построили в Москве храм Христа Спасителя на деньги, собранные народом. Храм этот разрушили, но сейчас на его месте возвели точно такой же, потому что россияне помнят подвиги своих предков. ) </a:t>
            </a:r>
            <a:r>
              <a:rPr lang="ru-RU" sz="1200" dirty="0">
                <a:latin typeface="Times New Roman" panose="02020603050405020304" pitchFamily="18" charset="0"/>
                <a:ea typeface="Calibri" panose="020F0502020204030204" pitchFamily="34" charset="0"/>
                <a:cs typeface="Times New Roman" panose="02020603050405020304" pitchFamily="18" charset="0"/>
              </a:rPr>
              <a:t>Традиция  награждения сохранялась до Октябрьской революции.</a:t>
            </a:r>
            <a:endParaRPr lang="ru-RU"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321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B9536F3-913A-41BB-AECA-E83CD546F477}"/>
              </a:ext>
            </a:extLst>
          </p:cNvPr>
          <p:cNvSpPr/>
          <p:nvPr/>
        </p:nvSpPr>
        <p:spPr>
          <a:xfrm>
            <a:off x="1162756" y="414361"/>
            <a:ext cx="10464800" cy="4117987"/>
          </a:xfrm>
          <a:prstGeom prst="rect">
            <a:avLst/>
          </a:prstGeom>
        </p:spPr>
        <p:txBody>
          <a:bodyPr wrap="square">
            <a:spAutoFit/>
          </a:bodyPr>
          <a:lstStyle/>
          <a:p>
            <a:pPr indent="180340" algn="just">
              <a:lnSpc>
                <a:spcPct val="115000"/>
              </a:lnSpc>
              <a:spcAft>
                <a:spcPts val="0"/>
              </a:spcAft>
            </a:pPr>
            <a:r>
              <a:rPr lang="ru-RU" sz="1200" dirty="0">
                <a:latin typeface="Times New Roman" panose="02020603050405020304" pitchFamily="18" charset="0"/>
                <a:ea typeface="Times New Roman" panose="02020603050405020304" pitchFamily="18" charset="0"/>
              </a:rPr>
              <a:t>Во время  Великой Отечественной войны, в ноябре 1943 года, в нашей стране был утвержден новый орден  -   орден Славы.  Орден Славы по своему статусу и цвету ленты почти полностью повторял орден Святого Георгия. Орден Славы имеет три степени. Эти знаки отличия могли быть выданы за личный подвиг на поле боя, выдавались в порядке строгой последовательности — от низшей степени к высшей. История нашей Родины знает много беспримерных подвигов граждан в годы гражданской и Великой Отечественной войны , в мирное время. Мужество, стойкость, духовную красоту проявляли не только взрослые, но и дети. Защита Родины всегда была и есть благородным делом. Долгом настоящих мужчин, которые испокон веков охраняли рубежи своей страны, помогали другим народам бороться с захватчиками. </a:t>
            </a:r>
          </a:p>
          <a:p>
            <a:pPr>
              <a:lnSpc>
                <a:spcPct val="115000"/>
              </a:lnSpc>
              <a:spcAft>
                <a:spcPts val="1000"/>
              </a:spcAft>
            </a:pPr>
            <a:r>
              <a:rPr lang="ru-RU" sz="1200" b="1" dirty="0">
                <a:latin typeface="Times New Roman" panose="02020603050405020304" pitchFamily="18" charset="0"/>
                <a:ea typeface="Times New Roman" panose="02020603050405020304" pitchFamily="18" charset="0"/>
                <a:cs typeface="Times New Roman" panose="02020603050405020304" pitchFamily="18" charset="0"/>
              </a:rPr>
              <a:t>Слайды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Перелистаем героические страницы отечественной истории.</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Гражданская война – Первая мировая война.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Отечественная война – Вторая мировая война.</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Воины защитники – это те люди, которые жертвуя своей жизнью и здоровьем, и в военное, и в мирное время стоят на защите своей родной Земли. Самые сложные, кровопролитные битвы в течение Великой Отечественной войны, в которых были тяжёлой ценой одержаны победы нашей армией и которые дали возможность двигаться к победе дальше.</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200" dirty="0">
                <a:latin typeface="Times New Roman" panose="02020603050405020304" pitchFamily="18" charset="0"/>
                <a:ea typeface="Times New Roman" panose="02020603050405020304" pitchFamily="18" charset="0"/>
                <a:cs typeface="Times New Roman" panose="02020603050405020304" pitchFamily="18" charset="0"/>
              </a:rPr>
              <a:t>И мы помним и подвиги простых солдат, воинов, защищавших нашу страну в любое, трудное для страны время. Отряду в двадцать восемь бойцов из дивизии генерала Панфилова пришлось сражаться с несколькими десятками вражеских танков. Когда кончались боеприпасы, солдаты с последними гранатами в руках бросались под гусеницы фашистских машин. Подвиг двадцати восьми героев-панфиловцев стал примером для других.</a:t>
            </a:r>
            <a:endParaRPr lang="ru-RU"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17936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1012</Words>
  <Application>Microsoft Office PowerPoint</Application>
  <PresentationFormat>Широкоэкранный</PresentationFormat>
  <Paragraphs>14</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 PC</dc:creator>
  <cp:lastModifiedBy>ASUS PC</cp:lastModifiedBy>
  <cp:revision>3</cp:revision>
  <dcterms:created xsi:type="dcterms:W3CDTF">2022-12-11T07:14:45Z</dcterms:created>
  <dcterms:modified xsi:type="dcterms:W3CDTF">2022-12-11T07:40:04Z</dcterms:modified>
</cp:coreProperties>
</file>